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7" r:id="rId9"/>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9E228D9-C845-433C-ABC6-6F34C3606105}" type="datetimeFigureOut">
              <a:rPr lang="ar-IQ" smtClean="0"/>
              <a:t>15/11/1442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8A0E81-EF30-468C-818A-6E5D4D10F828}" type="slidenum">
              <a:rPr lang="ar-IQ" smtClean="0"/>
              <a:t>‹#›</a:t>
            </a:fld>
            <a:endParaRPr lang="ar-IQ"/>
          </a:p>
        </p:txBody>
      </p:sp>
    </p:spTree>
    <p:extLst>
      <p:ext uri="{BB962C8B-B14F-4D97-AF65-F5344CB8AC3E}">
        <p14:creationId xmlns:p14="http://schemas.microsoft.com/office/powerpoint/2010/main" val="69272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9E228D9-C845-433C-ABC6-6F34C3606105}" type="datetimeFigureOut">
              <a:rPr lang="ar-IQ" smtClean="0"/>
              <a:t>15/11/1442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8A0E81-EF30-468C-818A-6E5D4D10F828}" type="slidenum">
              <a:rPr lang="ar-IQ" smtClean="0"/>
              <a:t>‹#›</a:t>
            </a:fld>
            <a:endParaRPr lang="ar-IQ"/>
          </a:p>
        </p:txBody>
      </p:sp>
    </p:spTree>
    <p:extLst>
      <p:ext uri="{BB962C8B-B14F-4D97-AF65-F5344CB8AC3E}">
        <p14:creationId xmlns:p14="http://schemas.microsoft.com/office/powerpoint/2010/main" val="3498623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9E228D9-C845-433C-ABC6-6F34C3606105}" type="datetimeFigureOut">
              <a:rPr lang="ar-IQ" smtClean="0"/>
              <a:t>15/11/1442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8A0E81-EF30-468C-818A-6E5D4D10F828}" type="slidenum">
              <a:rPr lang="ar-IQ" smtClean="0"/>
              <a:t>‹#›</a:t>
            </a:fld>
            <a:endParaRPr lang="ar-IQ"/>
          </a:p>
        </p:txBody>
      </p:sp>
    </p:spTree>
    <p:extLst>
      <p:ext uri="{BB962C8B-B14F-4D97-AF65-F5344CB8AC3E}">
        <p14:creationId xmlns:p14="http://schemas.microsoft.com/office/powerpoint/2010/main" val="2966649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9E228D9-C845-433C-ABC6-6F34C3606105}" type="datetimeFigureOut">
              <a:rPr lang="ar-IQ" smtClean="0"/>
              <a:t>15/11/1442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8A0E81-EF30-468C-818A-6E5D4D10F828}" type="slidenum">
              <a:rPr lang="ar-IQ" smtClean="0"/>
              <a:t>‹#›</a:t>
            </a:fld>
            <a:endParaRPr lang="ar-IQ"/>
          </a:p>
        </p:txBody>
      </p:sp>
    </p:spTree>
    <p:extLst>
      <p:ext uri="{BB962C8B-B14F-4D97-AF65-F5344CB8AC3E}">
        <p14:creationId xmlns:p14="http://schemas.microsoft.com/office/powerpoint/2010/main" val="70779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E228D9-C845-433C-ABC6-6F34C3606105}" type="datetimeFigureOut">
              <a:rPr lang="ar-IQ" smtClean="0"/>
              <a:t>15/11/1442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8A0E81-EF30-468C-818A-6E5D4D10F828}" type="slidenum">
              <a:rPr lang="ar-IQ" smtClean="0"/>
              <a:t>‹#›</a:t>
            </a:fld>
            <a:endParaRPr lang="ar-IQ"/>
          </a:p>
        </p:txBody>
      </p:sp>
    </p:spTree>
    <p:extLst>
      <p:ext uri="{BB962C8B-B14F-4D97-AF65-F5344CB8AC3E}">
        <p14:creationId xmlns:p14="http://schemas.microsoft.com/office/powerpoint/2010/main" val="4066532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9E228D9-C845-433C-ABC6-6F34C3606105}" type="datetimeFigureOut">
              <a:rPr lang="ar-IQ" smtClean="0"/>
              <a:t>15/11/1442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F8A0E81-EF30-468C-818A-6E5D4D10F828}" type="slidenum">
              <a:rPr lang="ar-IQ" smtClean="0"/>
              <a:t>‹#›</a:t>
            </a:fld>
            <a:endParaRPr lang="ar-IQ"/>
          </a:p>
        </p:txBody>
      </p:sp>
    </p:spTree>
    <p:extLst>
      <p:ext uri="{BB962C8B-B14F-4D97-AF65-F5344CB8AC3E}">
        <p14:creationId xmlns:p14="http://schemas.microsoft.com/office/powerpoint/2010/main" val="4279613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9E228D9-C845-433C-ABC6-6F34C3606105}" type="datetimeFigureOut">
              <a:rPr lang="ar-IQ" smtClean="0"/>
              <a:t>15/11/1442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F8A0E81-EF30-468C-818A-6E5D4D10F828}" type="slidenum">
              <a:rPr lang="ar-IQ" smtClean="0"/>
              <a:t>‹#›</a:t>
            </a:fld>
            <a:endParaRPr lang="ar-IQ"/>
          </a:p>
        </p:txBody>
      </p:sp>
    </p:spTree>
    <p:extLst>
      <p:ext uri="{BB962C8B-B14F-4D97-AF65-F5344CB8AC3E}">
        <p14:creationId xmlns:p14="http://schemas.microsoft.com/office/powerpoint/2010/main" val="6459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9E228D9-C845-433C-ABC6-6F34C3606105}" type="datetimeFigureOut">
              <a:rPr lang="ar-IQ" smtClean="0"/>
              <a:t>15/11/1442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F8A0E81-EF30-468C-818A-6E5D4D10F828}" type="slidenum">
              <a:rPr lang="ar-IQ" smtClean="0"/>
              <a:t>‹#›</a:t>
            </a:fld>
            <a:endParaRPr lang="ar-IQ"/>
          </a:p>
        </p:txBody>
      </p:sp>
    </p:spTree>
    <p:extLst>
      <p:ext uri="{BB962C8B-B14F-4D97-AF65-F5344CB8AC3E}">
        <p14:creationId xmlns:p14="http://schemas.microsoft.com/office/powerpoint/2010/main" val="86559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228D9-C845-433C-ABC6-6F34C3606105}" type="datetimeFigureOut">
              <a:rPr lang="ar-IQ" smtClean="0"/>
              <a:t>15/11/1442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F8A0E81-EF30-468C-818A-6E5D4D10F828}" type="slidenum">
              <a:rPr lang="ar-IQ" smtClean="0"/>
              <a:t>‹#›</a:t>
            </a:fld>
            <a:endParaRPr lang="ar-IQ"/>
          </a:p>
        </p:txBody>
      </p:sp>
    </p:spTree>
    <p:extLst>
      <p:ext uri="{BB962C8B-B14F-4D97-AF65-F5344CB8AC3E}">
        <p14:creationId xmlns:p14="http://schemas.microsoft.com/office/powerpoint/2010/main" val="313165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E228D9-C845-433C-ABC6-6F34C3606105}" type="datetimeFigureOut">
              <a:rPr lang="ar-IQ" smtClean="0"/>
              <a:t>15/11/1442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F8A0E81-EF30-468C-818A-6E5D4D10F828}" type="slidenum">
              <a:rPr lang="ar-IQ" smtClean="0"/>
              <a:t>‹#›</a:t>
            </a:fld>
            <a:endParaRPr lang="ar-IQ"/>
          </a:p>
        </p:txBody>
      </p:sp>
    </p:spTree>
    <p:extLst>
      <p:ext uri="{BB962C8B-B14F-4D97-AF65-F5344CB8AC3E}">
        <p14:creationId xmlns:p14="http://schemas.microsoft.com/office/powerpoint/2010/main" val="642914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E228D9-C845-433C-ABC6-6F34C3606105}" type="datetimeFigureOut">
              <a:rPr lang="ar-IQ" smtClean="0"/>
              <a:t>15/11/1442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F8A0E81-EF30-468C-818A-6E5D4D10F828}" type="slidenum">
              <a:rPr lang="ar-IQ" smtClean="0"/>
              <a:t>‹#›</a:t>
            </a:fld>
            <a:endParaRPr lang="ar-IQ"/>
          </a:p>
        </p:txBody>
      </p:sp>
    </p:spTree>
    <p:extLst>
      <p:ext uri="{BB962C8B-B14F-4D97-AF65-F5344CB8AC3E}">
        <p14:creationId xmlns:p14="http://schemas.microsoft.com/office/powerpoint/2010/main" val="467584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228D9-C845-433C-ABC6-6F34C3606105}" type="datetimeFigureOut">
              <a:rPr lang="ar-IQ" smtClean="0"/>
              <a:t>15/11/1442</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A0E81-EF30-468C-818A-6E5D4D10F828}" type="slidenum">
              <a:rPr lang="ar-IQ" smtClean="0"/>
              <a:t>‹#›</a:t>
            </a:fld>
            <a:endParaRPr lang="ar-IQ"/>
          </a:p>
        </p:txBody>
      </p:sp>
    </p:spTree>
    <p:extLst>
      <p:ext uri="{BB962C8B-B14F-4D97-AF65-F5344CB8AC3E}">
        <p14:creationId xmlns:p14="http://schemas.microsoft.com/office/powerpoint/2010/main" val="1216076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Ovarian cyst in pregnancy</a:t>
            </a:r>
            <a:endParaRPr lang="ar-IQ" b="1" dirty="0">
              <a:solidFill>
                <a:srgbClr val="FF0000"/>
              </a:solidFill>
            </a:endParaRPr>
          </a:p>
        </p:txBody>
      </p:sp>
      <p:sp>
        <p:nvSpPr>
          <p:cNvPr id="3" name="Subtitle 2"/>
          <p:cNvSpPr>
            <a:spLocks noGrp="1"/>
          </p:cNvSpPr>
          <p:nvPr>
            <p:ph type="subTitle" idx="1"/>
          </p:nvPr>
        </p:nvSpPr>
        <p:spPr/>
        <p:txBody>
          <a:bodyPr>
            <a:normAutofit/>
          </a:bodyPr>
          <a:lstStyle/>
          <a:p>
            <a:r>
              <a:rPr lang="en-US" sz="4000" dirty="0" smtClean="0"/>
              <a:t>Prof. </a:t>
            </a:r>
            <a:r>
              <a:rPr lang="en-US" sz="4000" dirty="0" err="1" smtClean="0"/>
              <a:t>Maysoon</a:t>
            </a:r>
            <a:r>
              <a:rPr lang="en-US" sz="4000" dirty="0" smtClean="0"/>
              <a:t> </a:t>
            </a:r>
            <a:r>
              <a:rPr lang="en-US" sz="4000" dirty="0" err="1" smtClean="0"/>
              <a:t>Sharief</a:t>
            </a:r>
            <a:endParaRPr lang="en-US" sz="4000" dirty="0" smtClean="0"/>
          </a:p>
          <a:p>
            <a:r>
              <a:rPr lang="en-US" sz="4000" dirty="0" smtClean="0"/>
              <a:t>Consultant O&amp;G</a:t>
            </a:r>
            <a:endParaRPr lang="ar-IQ" sz="4000" dirty="0"/>
          </a:p>
        </p:txBody>
      </p:sp>
    </p:spTree>
    <p:extLst>
      <p:ext uri="{BB962C8B-B14F-4D97-AF65-F5344CB8AC3E}">
        <p14:creationId xmlns:p14="http://schemas.microsoft.com/office/powerpoint/2010/main" val="3569792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8" algn="l" rtl="0">
              <a:lnSpc>
                <a:spcPct val="90000"/>
              </a:lnSpc>
              <a:spcBef>
                <a:spcPct val="0"/>
              </a:spcBef>
            </a:pPr>
            <a:r>
              <a:rPr lang="en-US" sz="4000" b="1" dirty="0" smtClean="0">
                <a:solidFill>
                  <a:srgbClr val="FF0000"/>
                </a:solidFill>
              </a:rPr>
              <a:t>Types of adnexal masses</a:t>
            </a:r>
            <a:r>
              <a:rPr lang="en-US" dirty="0" smtClean="0"/>
              <a:t/>
            </a:r>
            <a:br>
              <a:rPr lang="en-US" dirty="0" smtClean="0"/>
            </a:br>
            <a:endParaRPr lang="ar-IQ" dirty="0"/>
          </a:p>
        </p:txBody>
      </p:sp>
      <p:sp>
        <p:nvSpPr>
          <p:cNvPr id="3" name="Content Placeholder 2"/>
          <p:cNvSpPr>
            <a:spLocks noGrp="1"/>
          </p:cNvSpPr>
          <p:nvPr>
            <p:ph idx="1"/>
          </p:nvPr>
        </p:nvSpPr>
        <p:spPr>
          <a:xfrm>
            <a:off x="838200" y="1190170"/>
            <a:ext cx="11121572" cy="5667829"/>
          </a:xfrm>
        </p:spPr>
        <p:txBody>
          <a:bodyPr>
            <a:normAutofit lnSpcReduction="10000"/>
          </a:bodyPr>
          <a:lstStyle/>
          <a:p>
            <a:pPr marL="0" indent="0" rtl="1">
              <a:buNone/>
            </a:pPr>
            <a:r>
              <a:rPr lang="en-US" b="1" dirty="0" smtClean="0">
                <a:cs typeface="+mj-cs"/>
              </a:rPr>
              <a:t>1- </a:t>
            </a:r>
            <a:r>
              <a:rPr lang="en-US" b="1" dirty="0">
                <a:solidFill>
                  <a:srgbClr val="FF0000"/>
                </a:solidFill>
                <a:cs typeface="+mj-cs"/>
              </a:rPr>
              <a:t>Benign ovarian Functional cysts</a:t>
            </a:r>
          </a:p>
          <a:p>
            <a:pPr marL="0" indent="0" rtl="1">
              <a:buNone/>
            </a:pPr>
            <a:r>
              <a:rPr lang="en-US" b="1" dirty="0">
                <a:cs typeface="+mj-cs"/>
              </a:rPr>
              <a:t>        </a:t>
            </a:r>
            <a:r>
              <a:rPr lang="en-US" b="1" dirty="0" err="1">
                <a:cs typeface="+mj-cs"/>
              </a:rPr>
              <a:t>Endometriomas</a:t>
            </a:r>
            <a:r>
              <a:rPr lang="en-US" b="1" dirty="0">
                <a:cs typeface="+mj-cs"/>
              </a:rPr>
              <a:t> Serous cystadenoma Mucinous cystadenoma Mature </a:t>
            </a:r>
            <a:r>
              <a:rPr lang="en-US" b="1" dirty="0" err="1">
                <a:cs typeface="+mj-cs"/>
              </a:rPr>
              <a:t>teratoma</a:t>
            </a:r>
            <a:r>
              <a:rPr lang="en-US" b="1" dirty="0">
                <a:cs typeface="+mj-cs"/>
              </a:rPr>
              <a:t> Benign 2-non-ovarian </a:t>
            </a:r>
            <a:r>
              <a:rPr lang="en-US" b="1" dirty="0" err="1">
                <a:cs typeface="+mj-cs"/>
              </a:rPr>
              <a:t>Paratubal</a:t>
            </a:r>
            <a:r>
              <a:rPr lang="en-US" b="1" dirty="0">
                <a:cs typeface="+mj-cs"/>
              </a:rPr>
              <a:t> cyst</a:t>
            </a:r>
          </a:p>
          <a:p>
            <a:pPr marL="0" indent="0" rtl="1">
              <a:buNone/>
            </a:pPr>
            <a:r>
              <a:rPr lang="en-US" b="1" dirty="0" smtClean="0">
                <a:cs typeface="+mj-cs"/>
              </a:rPr>
              <a:t>2-</a:t>
            </a:r>
            <a:r>
              <a:rPr lang="en-US" b="1" dirty="0" smtClean="0">
                <a:solidFill>
                  <a:srgbClr val="FF0000"/>
                </a:solidFill>
                <a:cs typeface="+mj-cs"/>
              </a:rPr>
              <a:t> </a:t>
            </a:r>
            <a:r>
              <a:rPr lang="en-US" b="1" dirty="0" err="1">
                <a:solidFill>
                  <a:srgbClr val="FF0000"/>
                </a:solidFill>
                <a:cs typeface="+mj-cs"/>
              </a:rPr>
              <a:t>Hydrosalpinges</a:t>
            </a:r>
            <a:r>
              <a:rPr lang="en-US" b="1" dirty="0">
                <a:solidFill>
                  <a:srgbClr val="FF0000"/>
                </a:solidFill>
                <a:cs typeface="+mj-cs"/>
              </a:rPr>
              <a:t> </a:t>
            </a:r>
            <a:r>
              <a:rPr lang="en-US" b="1" dirty="0" err="1">
                <a:cs typeface="+mj-cs"/>
              </a:rPr>
              <a:t>Tubo</a:t>
            </a:r>
            <a:r>
              <a:rPr lang="en-US" b="1" dirty="0">
                <a:cs typeface="+mj-cs"/>
              </a:rPr>
              <a:t>-ovarian abscess Peritoneal </a:t>
            </a:r>
            <a:r>
              <a:rPr lang="en-US" b="1" dirty="0" err="1">
                <a:cs typeface="+mj-cs"/>
              </a:rPr>
              <a:t>pseudocysts</a:t>
            </a:r>
            <a:r>
              <a:rPr lang="en-US" b="1" dirty="0">
                <a:cs typeface="+mj-cs"/>
              </a:rPr>
              <a:t> </a:t>
            </a:r>
            <a:r>
              <a:rPr lang="en-US" b="1" dirty="0" err="1">
                <a:cs typeface="+mj-cs"/>
              </a:rPr>
              <a:t>Appendiceal</a:t>
            </a:r>
            <a:r>
              <a:rPr lang="en-US" b="1" dirty="0">
                <a:cs typeface="+mj-cs"/>
              </a:rPr>
              <a:t> abscess Diverticular abscess Pelvic </a:t>
            </a:r>
            <a:r>
              <a:rPr lang="en-US" b="1" dirty="0" smtClean="0">
                <a:cs typeface="+mj-cs"/>
              </a:rPr>
              <a:t>kidney</a:t>
            </a:r>
          </a:p>
          <a:p>
            <a:pPr marL="0" indent="0" rtl="1">
              <a:buNone/>
            </a:pPr>
            <a:r>
              <a:rPr lang="en-US" b="1" dirty="0" smtClean="0">
                <a:solidFill>
                  <a:srgbClr val="FF0000"/>
                </a:solidFill>
                <a:cs typeface="+mj-cs"/>
              </a:rPr>
              <a:t>3-Benign ovarian </a:t>
            </a:r>
            <a:r>
              <a:rPr lang="en-US" b="1" dirty="0" err="1" smtClean="0">
                <a:solidFill>
                  <a:srgbClr val="FF0000"/>
                </a:solidFill>
                <a:cs typeface="+mj-cs"/>
              </a:rPr>
              <a:t>tumour</a:t>
            </a:r>
            <a:endParaRPr lang="en-US" b="1" dirty="0">
              <a:solidFill>
                <a:srgbClr val="FF0000"/>
              </a:solidFill>
              <a:cs typeface="+mj-cs"/>
            </a:endParaRPr>
          </a:p>
          <a:p>
            <a:pPr marL="3657600" lvl="8" indent="0" rtl="1">
              <a:buNone/>
            </a:pPr>
            <a:r>
              <a:rPr lang="en-US" sz="3000" b="1" dirty="0" smtClean="0">
                <a:solidFill>
                  <a:srgbClr val="FF0000"/>
                </a:solidFill>
                <a:cs typeface="+mj-cs"/>
              </a:rPr>
              <a:t>4- </a:t>
            </a:r>
            <a:r>
              <a:rPr lang="en-US" sz="3000" b="1" dirty="0">
                <a:solidFill>
                  <a:srgbClr val="FF0000"/>
                </a:solidFill>
                <a:cs typeface="+mj-cs"/>
              </a:rPr>
              <a:t>Primary malignant ovarian</a:t>
            </a:r>
          </a:p>
          <a:p>
            <a:pPr marL="0" indent="0" rtl="1">
              <a:buNone/>
            </a:pPr>
            <a:r>
              <a:rPr lang="en-US" b="1" dirty="0">
                <a:cs typeface="+mj-cs"/>
              </a:rPr>
              <a:t> Germ cell </a:t>
            </a:r>
            <a:r>
              <a:rPr lang="en-US" b="1" dirty="0" err="1">
                <a:cs typeface="+mj-cs"/>
              </a:rPr>
              <a:t>tumour</a:t>
            </a:r>
            <a:endParaRPr lang="en-US" b="1" dirty="0">
              <a:cs typeface="+mj-cs"/>
            </a:endParaRPr>
          </a:p>
          <a:p>
            <a:pPr marL="0" indent="0" rtl="1">
              <a:buNone/>
            </a:pPr>
            <a:r>
              <a:rPr lang="en-US" b="1" dirty="0">
                <a:cs typeface="+mj-cs"/>
              </a:rPr>
              <a:t> Epithelial carcinoma</a:t>
            </a:r>
          </a:p>
          <a:p>
            <a:pPr marL="0" indent="0" rtl="1">
              <a:buNone/>
            </a:pPr>
            <a:r>
              <a:rPr lang="en-US" b="1" dirty="0">
                <a:cs typeface="+mj-cs"/>
              </a:rPr>
              <a:t> Sex-cord </a:t>
            </a:r>
            <a:r>
              <a:rPr lang="en-US" b="1" dirty="0" err="1">
                <a:cs typeface="+mj-cs"/>
              </a:rPr>
              <a:t>tumour</a:t>
            </a:r>
            <a:endParaRPr lang="en-US" b="1" dirty="0">
              <a:cs typeface="+mj-cs"/>
            </a:endParaRPr>
          </a:p>
          <a:p>
            <a:pPr marL="0" indent="0" rtl="1">
              <a:buNone/>
            </a:pPr>
            <a:r>
              <a:rPr lang="en-US" b="1" dirty="0">
                <a:cs typeface="+mj-cs"/>
              </a:rPr>
              <a:t> </a:t>
            </a:r>
            <a:r>
              <a:rPr lang="en-US" b="1" dirty="0" smtClean="0">
                <a:cs typeface="+mj-cs"/>
              </a:rPr>
              <a:t>5-</a:t>
            </a:r>
            <a:r>
              <a:rPr lang="en-US" b="1" dirty="0" smtClean="0">
                <a:solidFill>
                  <a:srgbClr val="FF0000"/>
                </a:solidFill>
                <a:cs typeface="+mj-cs"/>
              </a:rPr>
              <a:t>Secondary </a:t>
            </a:r>
            <a:r>
              <a:rPr lang="en-US" b="1" dirty="0">
                <a:solidFill>
                  <a:srgbClr val="FF0000"/>
                </a:solidFill>
                <a:cs typeface="+mj-cs"/>
              </a:rPr>
              <a:t>malignant ovarian </a:t>
            </a:r>
            <a:r>
              <a:rPr lang="en-US" b="1" dirty="0">
                <a:cs typeface="+mj-cs"/>
              </a:rPr>
              <a:t>Predominantly breast and gastrointestinal carcinoma </a:t>
            </a:r>
          </a:p>
          <a:p>
            <a:endParaRPr lang="ar-IQ" dirty="0"/>
          </a:p>
        </p:txBody>
      </p:sp>
    </p:spTree>
    <p:extLst>
      <p:ext uri="{BB962C8B-B14F-4D97-AF65-F5344CB8AC3E}">
        <p14:creationId xmlns:p14="http://schemas.microsoft.com/office/powerpoint/2010/main" val="781794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What is the role of history and examination in the assessment of women with suspected ovarian masses?</a:t>
            </a:r>
            <a:r>
              <a:rPr lang="en-US" dirty="0"/>
              <a:t/>
            </a:r>
            <a:br>
              <a:rPr lang="en-US" dirty="0"/>
            </a:br>
            <a:endParaRPr lang="ar-IQ" dirty="0"/>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184222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rPr>
              <a:t>What blood tests should be performed?</a:t>
            </a:r>
            <a:r>
              <a:rPr lang="en-US" dirty="0" smtClean="0"/>
              <a:t/>
            </a:r>
            <a:br>
              <a:rPr lang="en-US" dirty="0" smtClean="0"/>
            </a:br>
            <a:endParaRPr lang="ar-IQ" dirty="0"/>
          </a:p>
        </p:txBody>
      </p:sp>
      <p:sp>
        <p:nvSpPr>
          <p:cNvPr id="3" name="Content Placeholder 2"/>
          <p:cNvSpPr>
            <a:spLocks noGrp="1"/>
          </p:cNvSpPr>
          <p:nvPr>
            <p:ph idx="1"/>
          </p:nvPr>
        </p:nvSpPr>
        <p:spPr>
          <a:xfrm>
            <a:off x="406400" y="1103086"/>
            <a:ext cx="11480800" cy="6168571"/>
          </a:xfrm>
        </p:spPr>
        <p:txBody>
          <a:bodyPr>
            <a:noAutofit/>
          </a:bodyPr>
          <a:lstStyle/>
          <a:p>
            <a:pPr marL="0" indent="0" rtl="1">
              <a:buNone/>
            </a:pPr>
            <a:r>
              <a:rPr lang="en-US" sz="2400" b="1" dirty="0" smtClean="0">
                <a:cs typeface="+mj-cs"/>
              </a:rPr>
              <a:t>A </a:t>
            </a:r>
            <a:r>
              <a:rPr lang="en-US" sz="2400" b="1" dirty="0">
                <a:solidFill>
                  <a:srgbClr val="FF0000"/>
                </a:solidFill>
                <a:cs typeface="+mj-cs"/>
              </a:rPr>
              <a:t>serum CA-125 assay </a:t>
            </a:r>
            <a:r>
              <a:rPr lang="en-US" sz="2400" b="1" dirty="0">
                <a:cs typeface="+mj-cs"/>
              </a:rPr>
              <a:t>does not need to be undertaken in all premenopausal women when an </a:t>
            </a:r>
            <a:r>
              <a:rPr lang="en-US" sz="2400" b="1" dirty="0" err="1">
                <a:cs typeface="+mj-cs"/>
              </a:rPr>
              <a:t>ultrasonographic</a:t>
            </a:r>
            <a:r>
              <a:rPr lang="en-US" sz="2400" b="1" dirty="0">
                <a:cs typeface="+mj-cs"/>
              </a:rPr>
              <a:t> diagnosis of a simple ovarian cyst has been </a:t>
            </a:r>
            <a:r>
              <a:rPr lang="en-US" sz="2400" b="1" dirty="0" smtClean="0">
                <a:cs typeface="+mj-cs"/>
              </a:rPr>
              <a:t>made</a:t>
            </a:r>
          </a:p>
          <a:p>
            <a:pPr marL="0" indent="0" rtl="1">
              <a:buNone/>
            </a:pPr>
            <a:r>
              <a:rPr lang="en-US" sz="2400" b="1" dirty="0" smtClean="0">
                <a:cs typeface="+mj-cs"/>
              </a:rPr>
              <a:t> </a:t>
            </a:r>
            <a:r>
              <a:rPr lang="en-US" sz="2400" b="1" dirty="0">
                <a:solidFill>
                  <a:srgbClr val="FF0000"/>
                </a:solidFill>
                <a:cs typeface="+mj-cs"/>
              </a:rPr>
              <a:t>Lactate dehydrogenase (LDH), α-FP and </a:t>
            </a:r>
            <a:r>
              <a:rPr lang="en-US" sz="2400" b="1" dirty="0" err="1">
                <a:solidFill>
                  <a:srgbClr val="FF0000"/>
                </a:solidFill>
                <a:cs typeface="+mj-cs"/>
              </a:rPr>
              <a:t>hCG</a:t>
            </a:r>
            <a:r>
              <a:rPr lang="en-US" sz="2400" b="1" dirty="0">
                <a:solidFill>
                  <a:srgbClr val="FF0000"/>
                </a:solidFill>
                <a:cs typeface="+mj-cs"/>
              </a:rPr>
              <a:t> </a:t>
            </a:r>
            <a:r>
              <a:rPr lang="en-US" sz="2400" b="1" dirty="0">
                <a:cs typeface="+mj-cs"/>
              </a:rPr>
              <a:t>should be measured in all women under age 40 with a complex ovarian mass because of the possibility of germ cell </a:t>
            </a:r>
            <a:r>
              <a:rPr lang="en-US" sz="2400" b="1" dirty="0" err="1">
                <a:cs typeface="+mj-cs"/>
              </a:rPr>
              <a:t>tumours</a:t>
            </a:r>
            <a:r>
              <a:rPr lang="en-US" sz="2400" b="1" dirty="0">
                <a:cs typeface="+mj-cs"/>
              </a:rPr>
              <a:t>.</a:t>
            </a:r>
          </a:p>
          <a:p>
            <a:pPr marL="0" indent="0" rtl="1">
              <a:buNone/>
            </a:pPr>
            <a:r>
              <a:rPr lang="en-US" sz="2400" b="1" dirty="0">
                <a:cs typeface="+mj-cs"/>
              </a:rPr>
              <a:t>A serum CA-125 assay is not necessary when a clear </a:t>
            </a:r>
            <a:r>
              <a:rPr lang="en-US" sz="2400" b="1" dirty="0" err="1">
                <a:cs typeface="+mj-cs"/>
              </a:rPr>
              <a:t>ultrasonographic</a:t>
            </a:r>
            <a:r>
              <a:rPr lang="en-US" sz="2400" b="1" dirty="0">
                <a:cs typeface="+mj-cs"/>
              </a:rPr>
              <a:t> diagnosis of a simple ovarian cyst has been </a:t>
            </a:r>
            <a:r>
              <a:rPr lang="en-US" sz="2400" b="1" dirty="0" smtClean="0">
                <a:cs typeface="+mj-cs"/>
              </a:rPr>
              <a:t>made</a:t>
            </a:r>
          </a:p>
          <a:p>
            <a:pPr marL="0" indent="0" rtl="1">
              <a:buNone/>
            </a:pPr>
            <a:r>
              <a:rPr lang="en-US" sz="2400" b="1" dirty="0" smtClean="0">
                <a:cs typeface="+mj-cs"/>
              </a:rPr>
              <a:t>1- </a:t>
            </a:r>
            <a:r>
              <a:rPr lang="en-US" sz="2400" b="1" dirty="0">
                <a:cs typeface="+mj-cs"/>
              </a:rPr>
              <a:t>If a serum CA-125 assay is raised and less than 200 units/ml, further investigation may be appropriate to exclude/treat the common differential diagnoses </a:t>
            </a:r>
            <a:endParaRPr lang="en-US" sz="2400" b="1" dirty="0" smtClean="0">
              <a:cs typeface="+mj-cs"/>
            </a:endParaRPr>
          </a:p>
          <a:p>
            <a:pPr marL="0" indent="0" rtl="1">
              <a:buNone/>
            </a:pPr>
            <a:r>
              <a:rPr lang="en-US" sz="2400" b="1" dirty="0" smtClean="0">
                <a:cs typeface="+mj-cs"/>
              </a:rPr>
              <a:t>When </a:t>
            </a:r>
            <a:r>
              <a:rPr lang="en-US" sz="2400" b="1" dirty="0">
                <a:cs typeface="+mj-cs"/>
              </a:rPr>
              <a:t>serum CA-125 levels are raised, serial monitoring of CA-125 may be helpful as rapidly rising levels are more likely to be associated with malignancy than high levels which remain </a:t>
            </a:r>
            <a:r>
              <a:rPr lang="en-US" sz="2400" b="1" dirty="0" smtClean="0">
                <a:cs typeface="+mj-cs"/>
              </a:rPr>
              <a:t>static.</a:t>
            </a:r>
          </a:p>
          <a:p>
            <a:pPr marL="0" indent="0" rtl="1">
              <a:buNone/>
            </a:pPr>
            <a:r>
              <a:rPr lang="en-US" sz="2400" b="1" dirty="0" smtClean="0">
                <a:cs typeface="+mj-cs"/>
              </a:rPr>
              <a:t> If </a:t>
            </a:r>
            <a:r>
              <a:rPr lang="en-US" sz="2400" b="1" dirty="0">
                <a:cs typeface="+mj-cs"/>
              </a:rPr>
              <a:t>serum CA-125 assay more than 200 units/ml, discussion with a </a:t>
            </a:r>
            <a:r>
              <a:rPr lang="en-US" sz="2400" b="1" dirty="0" err="1">
                <a:cs typeface="+mj-cs"/>
              </a:rPr>
              <a:t>gynaecological</a:t>
            </a:r>
            <a:r>
              <a:rPr lang="en-US" sz="2400" b="1" dirty="0">
                <a:cs typeface="+mj-cs"/>
              </a:rPr>
              <a:t> oncologist is recommended</a:t>
            </a:r>
            <a:r>
              <a:rPr lang="en-US" sz="2400" b="1" dirty="0" smtClean="0">
                <a:cs typeface="+mj-cs"/>
              </a:rPr>
              <a:t>.</a:t>
            </a:r>
            <a:endParaRPr lang="ar-IQ" sz="2400" b="1" dirty="0">
              <a:cs typeface="+mj-cs"/>
            </a:endParaRPr>
          </a:p>
        </p:txBody>
      </p:sp>
    </p:spTree>
    <p:extLst>
      <p:ext uri="{BB962C8B-B14F-4D97-AF65-F5344CB8AC3E}">
        <p14:creationId xmlns:p14="http://schemas.microsoft.com/office/powerpoint/2010/main" val="3278373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rPr>
              <a:t>What is the role of ultrasound in the assessment of suspected ovarian masses?</a:t>
            </a:r>
            <a:r>
              <a:rPr lang="en-US" dirty="0" smtClean="0"/>
              <a:t/>
            </a:r>
            <a:br>
              <a:rPr lang="en-US" dirty="0" smtClean="0"/>
            </a:br>
            <a:endParaRPr lang="ar-IQ" dirty="0"/>
          </a:p>
        </p:txBody>
      </p:sp>
      <p:sp>
        <p:nvSpPr>
          <p:cNvPr id="3" name="Content Placeholder 2"/>
          <p:cNvSpPr>
            <a:spLocks noGrp="1"/>
          </p:cNvSpPr>
          <p:nvPr>
            <p:ph idx="1"/>
          </p:nvPr>
        </p:nvSpPr>
        <p:spPr/>
        <p:txBody>
          <a:bodyPr>
            <a:normAutofit/>
          </a:bodyPr>
          <a:lstStyle/>
          <a:p>
            <a:pPr rtl="1"/>
            <a:r>
              <a:rPr lang="en-US" dirty="0" smtClean="0"/>
              <a:t>What </a:t>
            </a:r>
            <a:r>
              <a:rPr lang="en-US" dirty="0"/>
              <a:t>is the role of the routine use of computed tomography and magnetic resonance imaging (MRI) in the assessment of suspected ovarian masses?</a:t>
            </a:r>
          </a:p>
          <a:p>
            <a:pPr rtl="1"/>
            <a:r>
              <a:rPr lang="en-US" dirty="0"/>
              <a:t>What is the best way to estimate the risk of malignancy? An estimation of the risk of malignancy is essential in the assessment of an ovarian mass. At present the Risk of Malignancy Index (RMI) is the most widely used model but recent studies have shown a specific model of ultrasound parameters, the ultrasound ‘rules’ derived from the International Ovarian Tumor Analysis (IOTA) Group, to have increased sensitivity and specificity</a:t>
            </a:r>
          </a:p>
          <a:p>
            <a:endParaRPr lang="ar-IQ" dirty="0"/>
          </a:p>
        </p:txBody>
      </p:sp>
    </p:spTree>
    <p:extLst>
      <p:ext uri="{BB962C8B-B14F-4D97-AF65-F5344CB8AC3E}">
        <p14:creationId xmlns:p14="http://schemas.microsoft.com/office/powerpoint/2010/main" val="5100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Calculation of the RMI</a:t>
            </a:r>
            <a:endParaRPr lang="ar-IQ" b="1" dirty="0">
              <a:solidFill>
                <a:srgbClr val="FF0000"/>
              </a:solidFill>
            </a:endParaRPr>
          </a:p>
        </p:txBody>
      </p:sp>
      <p:sp>
        <p:nvSpPr>
          <p:cNvPr id="3" name="Content Placeholder 2"/>
          <p:cNvSpPr>
            <a:spLocks noGrp="1"/>
          </p:cNvSpPr>
          <p:nvPr>
            <p:ph idx="1"/>
          </p:nvPr>
        </p:nvSpPr>
        <p:spPr>
          <a:xfrm>
            <a:off x="232229" y="1219200"/>
            <a:ext cx="11713027" cy="5442857"/>
          </a:xfrm>
        </p:spPr>
        <p:txBody>
          <a:bodyPr>
            <a:normAutofit fontScale="92500" lnSpcReduction="20000"/>
          </a:bodyPr>
          <a:lstStyle/>
          <a:p>
            <a:r>
              <a:rPr lang="en-US" sz="3300" b="1" dirty="0" smtClean="0">
                <a:cs typeface="+mj-cs"/>
              </a:rPr>
              <a:t>I </a:t>
            </a:r>
            <a:r>
              <a:rPr lang="en-US" sz="3300" b="1" dirty="0">
                <a:cs typeface="+mj-cs"/>
              </a:rPr>
              <a:t>RMI I combines three </a:t>
            </a:r>
            <a:r>
              <a:rPr lang="en-US" sz="3300" b="1" dirty="0" err="1">
                <a:cs typeface="+mj-cs"/>
              </a:rPr>
              <a:t>presurgical</a:t>
            </a:r>
            <a:r>
              <a:rPr lang="en-US" sz="3300" b="1" dirty="0">
                <a:cs typeface="+mj-cs"/>
              </a:rPr>
              <a:t> features</a:t>
            </a:r>
            <a:r>
              <a:rPr lang="en-US" sz="3300" b="1" dirty="0" smtClean="0">
                <a:cs typeface="+mj-cs"/>
              </a:rPr>
              <a:t>:</a:t>
            </a:r>
          </a:p>
          <a:p>
            <a:r>
              <a:rPr lang="en-US" sz="3300" b="1" dirty="0" smtClean="0">
                <a:cs typeface="+mj-cs"/>
              </a:rPr>
              <a:t> The RMI is a product of the ultrasound scan score, the menopausal status and the serum CA-125 level (IU/ml) </a:t>
            </a:r>
            <a:endParaRPr lang="en-US" sz="3300" b="1" dirty="0" smtClean="0">
              <a:cs typeface="+mj-cs"/>
            </a:endParaRPr>
          </a:p>
          <a:p>
            <a:r>
              <a:rPr lang="en-US" sz="3300" b="1" dirty="0" smtClean="0">
                <a:cs typeface="+mj-cs"/>
              </a:rPr>
              <a:t> </a:t>
            </a:r>
            <a:r>
              <a:rPr lang="en-US" sz="3300" b="1" dirty="0" smtClean="0">
                <a:solidFill>
                  <a:srgbClr val="FF0000"/>
                </a:solidFill>
                <a:cs typeface="+mj-cs"/>
              </a:rPr>
              <a:t>1-serum </a:t>
            </a:r>
            <a:r>
              <a:rPr lang="en-US" sz="3300" b="1" dirty="0">
                <a:solidFill>
                  <a:srgbClr val="FF0000"/>
                </a:solidFill>
                <a:cs typeface="+mj-cs"/>
              </a:rPr>
              <a:t>CA-125 (CA-125</a:t>
            </a:r>
            <a:r>
              <a:rPr lang="en-US" sz="3300" b="1" dirty="0" smtClean="0">
                <a:solidFill>
                  <a:srgbClr val="FF0000"/>
                </a:solidFill>
                <a:cs typeface="+mj-cs"/>
              </a:rPr>
              <a:t>);</a:t>
            </a:r>
          </a:p>
          <a:p>
            <a:r>
              <a:rPr lang="en-US" sz="3300" b="1" dirty="0" smtClean="0">
                <a:cs typeface="+mj-cs"/>
              </a:rPr>
              <a:t>2- </a:t>
            </a:r>
            <a:r>
              <a:rPr lang="en-US" sz="3300" b="1" dirty="0">
                <a:solidFill>
                  <a:srgbClr val="FF0000"/>
                </a:solidFill>
                <a:cs typeface="+mj-cs"/>
              </a:rPr>
              <a:t>menopausal status (M</a:t>
            </a:r>
            <a:r>
              <a:rPr lang="en-US" sz="3300" b="1" dirty="0" smtClean="0">
                <a:solidFill>
                  <a:srgbClr val="FF0000"/>
                </a:solidFill>
                <a:cs typeface="+mj-cs"/>
              </a:rPr>
              <a:t>);</a:t>
            </a:r>
            <a:r>
              <a:rPr lang="en-US" sz="3300" b="1" dirty="0" smtClean="0">
                <a:solidFill>
                  <a:srgbClr val="FF0000"/>
                </a:solidFill>
                <a:cs typeface="+mj-cs"/>
              </a:rPr>
              <a:t> </a:t>
            </a:r>
            <a:r>
              <a:rPr lang="en-US" sz="3300" b="1" dirty="0" smtClean="0">
                <a:cs typeface="+mj-cs"/>
              </a:rPr>
              <a:t>as follows The menopausal status is scored as 1 = premenopausal and 3 = postmenopausal. ● Postmenopausal can be defined as women who have had no period for more than one year or women over the age of 50 who have had a hysterectomy. </a:t>
            </a:r>
          </a:p>
          <a:p>
            <a:r>
              <a:rPr lang="en-US" sz="3300" b="1" dirty="0" smtClean="0">
                <a:cs typeface="+mj-cs"/>
              </a:rPr>
              <a:t> </a:t>
            </a:r>
          </a:p>
          <a:p>
            <a:r>
              <a:rPr lang="en-US" sz="3300" b="1" dirty="0" smtClean="0">
                <a:solidFill>
                  <a:srgbClr val="FF0000"/>
                </a:solidFill>
                <a:cs typeface="+mj-cs"/>
              </a:rPr>
              <a:t>3-ultrasound </a:t>
            </a:r>
            <a:r>
              <a:rPr lang="en-US" sz="3300" b="1" dirty="0">
                <a:solidFill>
                  <a:srgbClr val="FF0000"/>
                </a:solidFill>
                <a:cs typeface="+mj-cs"/>
              </a:rPr>
              <a:t>score (U</a:t>
            </a:r>
            <a:r>
              <a:rPr lang="en-US" sz="3300" b="1" dirty="0" smtClean="0">
                <a:cs typeface="+mj-cs"/>
              </a:rPr>
              <a:t>)</a:t>
            </a:r>
            <a:r>
              <a:rPr lang="en-US" sz="3300" b="1" dirty="0">
                <a:cs typeface="+mj-cs"/>
              </a:rPr>
              <a:t> The ultrasound result is scored 1 point for each of the following characteristics: </a:t>
            </a:r>
            <a:r>
              <a:rPr lang="en-US" sz="3300" b="1" dirty="0" err="1">
                <a:cs typeface="+mj-cs"/>
              </a:rPr>
              <a:t>multilocular</a:t>
            </a:r>
            <a:r>
              <a:rPr lang="en-US" sz="3300" b="1" dirty="0">
                <a:cs typeface="+mj-cs"/>
              </a:rPr>
              <a:t> cysts, solid areas, metastases, ascites and bilateral lesions</a:t>
            </a:r>
            <a:endParaRPr lang="en-US" sz="3300" b="1" dirty="0" smtClean="0">
              <a:cs typeface="+mj-cs"/>
            </a:endParaRPr>
          </a:p>
          <a:p>
            <a:r>
              <a:rPr lang="en-US" b="1" dirty="0" smtClean="0"/>
              <a:t>. :</a:t>
            </a:r>
            <a:endParaRPr lang="ar-IQ" sz="3600" b="1" dirty="0"/>
          </a:p>
        </p:txBody>
      </p:sp>
    </p:spTree>
    <p:extLst>
      <p:ext uri="{BB962C8B-B14F-4D97-AF65-F5344CB8AC3E}">
        <p14:creationId xmlns:p14="http://schemas.microsoft.com/office/powerpoint/2010/main" val="3533260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1092897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RMI = U x M x CA-125.</a:t>
            </a:r>
            <a:endParaRPr lang="ar-IQ" dirty="0"/>
          </a:p>
        </p:txBody>
      </p:sp>
      <p:sp>
        <p:nvSpPr>
          <p:cNvPr id="3" name="Content Placeholder 2"/>
          <p:cNvSpPr>
            <a:spLocks noGrp="1"/>
          </p:cNvSpPr>
          <p:nvPr>
            <p:ph idx="1"/>
          </p:nvPr>
        </p:nvSpPr>
        <p:spPr/>
        <p:txBody>
          <a:bodyPr/>
          <a:lstStyle/>
          <a:p>
            <a:endParaRPr lang="ar-IQ" dirty="0"/>
          </a:p>
        </p:txBody>
      </p:sp>
    </p:spTree>
    <p:extLst>
      <p:ext uri="{BB962C8B-B14F-4D97-AF65-F5344CB8AC3E}">
        <p14:creationId xmlns:p14="http://schemas.microsoft.com/office/powerpoint/2010/main" val="3148004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503</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Ovarian cyst in pregnancy</vt:lpstr>
      <vt:lpstr>Types of adnexal masses </vt:lpstr>
      <vt:lpstr>What is the role of history and examination in the assessment of women with suspected ovarian masses? </vt:lpstr>
      <vt:lpstr>What blood tests should be performed? </vt:lpstr>
      <vt:lpstr>What is the role of ultrasound in the assessment of suspected ovarian masses? </vt:lpstr>
      <vt:lpstr>Calculation of the RMI</vt:lpstr>
      <vt:lpstr>PowerPoint Presentation</vt:lpstr>
      <vt:lpstr>RMI = U x M x CA-125.</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Ovarian cyst in pregnancy</dc:title>
  <dc:creator>SAMSUNG</dc:creator>
  <cp:lastModifiedBy>SAMSUNG</cp:lastModifiedBy>
  <cp:revision>4</cp:revision>
  <dcterms:created xsi:type="dcterms:W3CDTF">2021-06-24T11:28:12Z</dcterms:created>
  <dcterms:modified xsi:type="dcterms:W3CDTF">2021-06-24T11:53:21Z</dcterms:modified>
</cp:coreProperties>
</file>